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29"/>
  </p:notesMasterIdLst>
  <p:handoutMasterIdLst>
    <p:handoutMasterId r:id="rId30"/>
  </p:handoutMasterIdLst>
  <p:sldIdLst>
    <p:sldId id="256" r:id="rId8"/>
    <p:sldId id="258" r:id="rId9"/>
    <p:sldId id="269" r:id="rId10"/>
    <p:sldId id="267" r:id="rId11"/>
    <p:sldId id="268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78" r:id="rId23"/>
    <p:sldId id="281" r:id="rId24"/>
    <p:sldId id="260" r:id="rId25"/>
    <p:sldId id="26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242"/>
    <a:srgbClr val="404040"/>
    <a:srgbClr val="0000FF"/>
    <a:srgbClr val="FF0000"/>
    <a:srgbClr val="50556F"/>
    <a:srgbClr val="9BA0AC"/>
    <a:srgbClr val="C7DBC1"/>
    <a:srgbClr val="2C5364"/>
    <a:srgbClr val="74546A"/>
    <a:srgbClr val="8A4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88" autoAdjust="0"/>
    <p:restoredTop sz="94706"/>
  </p:normalViewPr>
  <p:slideViewPr>
    <p:cSldViewPr snapToGrid="0" snapToObjects="1">
      <p:cViewPr varScale="1">
        <p:scale>
          <a:sx n="114" d="100"/>
          <a:sy n="114" d="100"/>
        </p:scale>
        <p:origin x="17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2018-06-07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71" r="3392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t="16470" r="-24239" b="-18483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53992" y="1400166"/>
            <a:ext cx="8289559" cy="1086184"/>
          </a:xfrm>
        </p:spPr>
        <p:txBody>
          <a:bodyPr/>
          <a:lstStyle/>
          <a:p>
            <a:r>
              <a:rPr lang="lt-LT" dirty="0"/>
              <a:t>L7 firewall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Autoregression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09473" y="2530839"/>
                <a:ext cx="4712700" cy="834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400" i="1">
                          <a:solidFill>
                            <a:srgbClr val="0B2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4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4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44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44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4400" b="0" i="0" smtClean="0">
                          <a:solidFill>
                            <a:srgbClr val="0B224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473" y="2530839"/>
                <a:ext cx="4712700" cy="834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8491" y="1788549"/>
            <a:ext cx="4261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Transformed into matrix form: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8920" y="4208067"/>
            <a:ext cx="8835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Scientists noticed, that the “state” vector, which can be approximated by </a:t>
            </a:r>
            <a:r>
              <a:rPr lang="en-US" sz="2400" dirty="0" err="1"/>
              <a:t>Kalman</a:t>
            </a:r>
            <a:r>
              <a:rPr lang="en-US" sz="2400" dirty="0"/>
              <a:t> filter, describes the state of the traffic very well.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59196" y="3243456"/>
            <a:ext cx="552262" cy="40253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65823" y="3557695"/>
            <a:ext cx="1476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“state” vector</a:t>
            </a:r>
          </a:p>
        </p:txBody>
      </p:sp>
    </p:spTree>
    <p:extLst>
      <p:ext uri="{BB962C8B-B14F-4D97-AF65-F5344CB8AC3E}">
        <p14:creationId xmlns:p14="http://schemas.microsoft.com/office/powerpoint/2010/main" val="390459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3750275" cy="619724"/>
          </a:xfrm>
        </p:spPr>
        <p:txBody>
          <a:bodyPr/>
          <a:lstStyle/>
          <a:p>
            <a:r>
              <a:rPr lang="en-US" dirty="0"/>
              <a:t>Basic idea of traffic state prediction</a:t>
            </a:r>
          </a:p>
        </p:txBody>
      </p:sp>
      <p:pic>
        <p:nvPicPr>
          <p:cNvPr id="8198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86" y="1318187"/>
            <a:ext cx="2333469" cy="224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7363" y="2260788"/>
            <a:ext cx="210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Kalman</a:t>
            </a:r>
            <a:r>
              <a:rPr lang="en-US" sz="2000" b="1" dirty="0">
                <a:solidFill>
                  <a:schemeClr val="bg1"/>
                </a:solidFill>
              </a:rPr>
              <a:t>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1" y="2215925"/>
            <a:ext cx="2168610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 last entropy values + current one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06129" y="2460843"/>
            <a:ext cx="778475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58510" y="2256374"/>
            <a:ext cx="1820314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 AR parameters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57743" y="2460843"/>
            <a:ext cx="778475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7" idx="0"/>
          </p:cNvCxnSpPr>
          <p:nvPr/>
        </p:nvCxnSpPr>
        <p:spPr>
          <a:xfrm flipH="1">
            <a:off x="7012090" y="2786740"/>
            <a:ext cx="11785" cy="85518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55" y="3641923"/>
            <a:ext cx="2333469" cy="224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973440" y="4472095"/>
            <a:ext cx="210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Support vector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machine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066270" y="4917380"/>
            <a:ext cx="868422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58133" y="4746317"/>
            <a:ext cx="3803623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0/1: normal/attack traffic</a:t>
            </a:r>
          </a:p>
        </p:txBody>
      </p:sp>
    </p:spTree>
    <p:extLst>
      <p:ext uri="{BB962C8B-B14F-4D97-AF65-F5344CB8AC3E}">
        <p14:creationId xmlns:p14="http://schemas.microsoft.com/office/powerpoint/2010/main" val="395403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43699" y="1186823"/>
            <a:ext cx="8226909" cy="1207653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Script</a:t>
            </a:r>
            <a:r>
              <a:rPr lang="en-US" dirty="0"/>
              <a:t> </a:t>
            </a:r>
            <a:r>
              <a:rPr lang="lt-LT" dirty="0"/>
              <a:t>which</a:t>
            </a:r>
            <a:r>
              <a:rPr lang="en-US" dirty="0"/>
              <a:t> generate</a:t>
            </a:r>
            <a:r>
              <a:rPr lang="lt-LT" dirty="0"/>
              <a:t>s</a:t>
            </a:r>
            <a:r>
              <a:rPr lang="en-US" dirty="0"/>
              <a:t> HTTP GET requests from configurable number of IP addresses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Generate attacks with varying request rate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DDOS generation</a:t>
            </a:r>
          </a:p>
        </p:txBody>
      </p:sp>
      <p:pic>
        <p:nvPicPr>
          <p:cNvPr id="10242" name="Picture 2" descr="Image result for comput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085" y="5199592"/>
            <a:ext cx="1324539" cy="132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omput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540" y="8240133"/>
            <a:ext cx="323570" cy="32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serv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65" y="5352158"/>
            <a:ext cx="933364" cy="9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tor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26" y="3849129"/>
            <a:ext cx="2604909" cy="13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serv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0" y="3751414"/>
            <a:ext cx="933364" cy="9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serv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62" y="2359711"/>
            <a:ext cx="933364" cy="9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serv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47" y="2401351"/>
            <a:ext cx="933364" cy="9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420025" y="4985952"/>
            <a:ext cx="1671856" cy="717982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498732" y="5000749"/>
            <a:ext cx="491603" cy="423158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3"/>
          </p:cNvCxnSpPr>
          <p:nvPr/>
        </p:nvCxnSpPr>
        <p:spPr>
          <a:xfrm flipH="1" flipV="1">
            <a:off x="1748574" y="4218096"/>
            <a:ext cx="1235729" cy="36254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512230" y="3208114"/>
            <a:ext cx="726609" cy="1120116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17667" y="3293075"/>
            <a:ext cx="384424" cy="92502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43526" y="5528034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Invoke proxy chains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690193" y="3208114"/>
            <a:ext cx="664667" cy="1022076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837084" y="4070524"/>
            <a:ext cx="1159553" cy="36339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345144" y="4846189"/>
            <a:ext cx="530390" cy="43815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059889" y="3398108"/>
            <a:ext cx="358224" cy="8730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605004" y="4799032"/>
            <a:ext cx="1560253" cy="66654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084551" y="4462308"/>
            <a:ext cx="212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Receive requests from set of 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3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Packet extraction</a:t>
            </a:r>
            <a:endParaRPr lang="en-US" dirty="0"/>
          </a:p>
        </p:txBody>
      </p:sp>
      <p:pic>
        <p:nvPicPr>
          <p:cNvPr id="5" name="Picture 2" descr="Image result for packet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 b="4344"/>
          <a:stretch/>
        </p:blipFill>
        <p:spPr bwMode="auto">
          <a:xfrm>
            <a:off x="437563" y="1950974"/>
            <a:ext cx="1550646" cy="75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packet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 b="4344"/>
          <a:stretch/>
        </p:blipFill>
        <p:spPr bwMode="auto">
          <a:xfrm>
            <a:off x="1233415" y="1050712"/>
            <a:ext cx="1550646" cy="75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acket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 b="4344"/>
          <a:stretch/>
        </p:blipFill>
        <p:spPr bwMode="auto">
          <a:xfrm>
            <a:off x="278154" y="2885569"/>
            <a:ext cx="1550646" cy="75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acket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 b="4344"/>
          <a:stretch/>
        </p:blipFill>
        <p:spPr bwMode="auto">
          <a:xfrm>
            <a:off x="1039792" y="3820164"/>
            <a:ext cx="1550646" cy="75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Image result for network interface card symb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82" y="2379300"/>
            <a:ext cx="1291873" cy="116105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865209" y="1428427"/>
            <a:ext cx="648729" cy="752093"/>
          </a:xfrm>
          <a:prstGeom prst="straightConnector1">
            <a:avLst/>
          </a:prstGeom>
          <a:ln w="38100" cap="rnd">
            <a:solidFill>
              <a:srgbClr val="5055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055870" y="2335878"/>
            <a:ext cx="1133703" cy="230855"/>
          </a:xfrm>
          <a:prstGeom prst="straightConnector1">
            <a:avLst/>
          </a:prstGeom>
          <a:ln w="38100" cap="rnd">
            <a:solidFill>
              <a:srgbClr val="5055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60558" y="3214014"/>
            <a:ext cx="1284073" cy="93640"/>
          </a:xfrm>
          <a:prstGeom prst="straightConnector1">
            <a:avLst/>
          </a:prstGeom>
          <a:ln w="38100" cap="rnd">
            <a:solidFill>
              <a:srgbClr val="5055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64076" y="3595318"/>
            <a:ext cx="758746" cy="572651"/>
          </a:xfrm>
          <a:prstGeom prst="straightConnector1">
            <a:avLst/>
          </a:prstGeom>
          <a:ln w="38100" cap="rnd">
            <a:solidFill>
              <a:srgbClr val="5055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564155" y="2636959"/>
            <a:ext cx="1443482" cy="54970"/>
          </a:xfrm>
          <a:prstGeom prst="straightConnector1">
            <a:avLst/>
          </a:prstGeom>
          <a:ln w="38100" cap="rnd">
            <a:solidFill>
              <a:srgbClr val="5055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033413" y="2122683"/>
            <a:ext cx="1697481" cy="1697481"/>
            <a:chOff x="5330294" y="2226200"/>
            <a:chExt cx="1697481" cy="1697481"/>
          </a:xfrm>
        </p:grpSpPr>
        <p:pic>
          <p:nvPicPr>
            <p:cNvPr id="12298" name="Picture 10" descr="Image result for api symbo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294" y="2226200"/>
              <a:ext cx="1697481" cy="1697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/>
            <p:cNvSpPr/>
            <p:nvPr/>
          </p:nvSpPr>
          <p:spPr>
            <a:xfrm>
              <a:off x="5718292" y="2797262"/>
              <a:ext cx="868424" cy="510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142148" y="2518061"/>
            <a:ext cx="1458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400" b="1" dirty="0">
                <a:solidFill>
                  <a:srgbClr val="0B22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Scappy API</a:t>
            </a:r>
            <a:endParaRPr lang="en-US" sz="2400" b="1" dirty="0">
              <a:solidFill>
                <a:srgbClr val="0B22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4591806" y="3004872"/>
            <a:ext cx="1441607" cy="87232"/>
          </a:xfrm>
          <a:prstGeom prst="straightConnector1">
            <a:avLst/>
          </a:prstGeom>
          <a:ln w="38100" cap="rnd">
            <a:solidFill>
              <a:srgbClr val="5055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868213" y="2076441"/>
            <a:ext cx="98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B22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}: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lt-LT" dirty="0"/>
              <a:t>sniff()</a:t>
            </a:r>
            <a:endParaRPr lang="en-US" dirty="0">
              <a:solidFill>
                <a:srgbClr val="0B2242"/>
              </a:solidFill>
            </a:endParaRPr>
          </a:p>
        </p:txBody>
      </p:sp>
      <p:cxnSp>
        <p:nvCxnSpPr>
          <p:cNvPr id="12288" name="Curved Connector 12287"/>
          <p:cNvCxnSpPr/>
          <p:nvPr/>
        </p:nvCxnSpPr>
        <p:spPr>
          <a:xfrm rot="5400000">
            <a:off x="6491583" y="3826577"/>
            <a:ext cx="640161" cy="265668"/>
          </a:xfrm>
          <a:prstGeom prst="curvedConnector3">
            <a:avLst>
              <a:gd name="adj1" fmla="val 50000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6" name="TextBox 12295"/>
          <p:cNvSpPr txBox="1"/>
          <p:nvPr/>
        </p:nvSpPr>
        <p:spPr>
          <a:xfrm>
            <a:off x="2328961" y="4754759"/>
            <a:ext cx="151861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Item</a:t>
            </a:r>
            <a:r>
              <a:rPr lang="lt-LT" dirty="0"/>
              <a:t> </a:t>
            </a:r>
            <a:r>
              <a:rPr lang="en-US" dirty="0"/>
              <a:t>#1</a:t>
            </a:r>
            <a:r>
              <a:rPr lang="lt-LT" dirty="0"/>
              <a:t>: IP</a:t>
            </a:r>
          </a:p>
          <a:p>
            <a:r>
              <a:rPr lang="en-US" dirty="0"/>
              <a:t>Item #2: 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2300" name="Straight Arrow Connector 12299"/>
          <p:cNvCxnSpPr/>
          <p:nvPr/>
        </p:nvCxnSpPr>
        <p:spPr>
          <a:xfrm flipV="1">
            <a:off x="1634201" y="5429967"/>
            <a:ext cx="654194" cy="335844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37377" y="5765811"/>
            <a:ext cx="21510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process-safe queue</a:t>
            </a:r>
            <a:endParaRPr lang="lt-LT" dirty="0"/>
          </a:p>
        </p:txBody>
      </p:sp>
      <p:sp>
        <p:nvSpPr>
          <p:cNvPr id="12303" name="TextBox 12302"/>
          <p:cNvSpPr txBox="1"/>
          <p:nvPr/>
        </p:nvSpPr>
        <p:spPr>
          <a:xfrm>
            <a:off x="5894173" y="5429967"/>
            <a:ext cx="156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B22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}:</a:t>
            </a:r>
            <a:endParaRPr lang="en-US" dirty="0"/>
          </a:p>
          <a:p>
            <a:pPr algn="ctr"/>
            <a:r>
              <a:rPr lang="en-US" dirty="0"/>
              <a:t>extraction and aggregation</a:t>
            </a:r>
          </a:p>
        </p:txBody>
      </p:sp>
      <p:cxnSp>
        <p:nvCxnSpPr>
          <p:cNvPr id="82" name="Straight Arrow Connector 81"/>
          <p:cNvCxnSpPr>
            <a:stCxn id="101" idx="2"/>
            <a:endCxn id="12303" idx="0"/>
          </p:cNvCxnSpPr>
          <p:nvPr/>
        </p:nvCxnSpPr>
        <p:spPr>
          <a:xfrm flipH="1">
            <a:off x="6678828" y="5030818"/>
            <a:ext cx="64872" cy="399149"/>
          </a:xfrm>
          <a:prstGeom prst="straightConnector1">
            <a:avLst/>
          </a:prstGeom>
          <a:ln w="38100" cap="rnd">
            <a:solidFill>
              <a:srgbClr val="5055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2303" idx="1"/>
          </p:cNvCxnSpPr>
          <p:nvPr/>
        </p:nvCxnSpPr>
        <p:spPr>
          <a:xfrm flipH="1" flipV="1">
            <a:off x="3986491" y="5671437"/>
            <a:ext cx="1907682" cy="220195"/>
          </a:xfrm>
          <a:prstGeom prst="straightConnector1">
            <a:avLst/>
          </a:prstGeom>
          <a:ln w="38100" cap="rnd">
            <a:solidFill>
              <a:srgbClr val="5055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9" name="Rectangle 12308"/>
          <p:cNvSpPr/>
          <p:nvPr/>
        </p:nvSpPr>
        <p:spPr>
          <a:xfrm rot="190417">
            <a:off x="4062737" y="5315595"/>
            <a:ext cx="16109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append to queue</a:t>
            </a:r>
          </a:p>
        </p:txBody>
      </p:sp>
      <p:pic>
        <p:nvPicPr>
          <p:cNvPr id="101" name="Picture 2" descr="Image result for packet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 b="4344"/>
          <a:stretch/>
        </p:blipFill>
        <p:spPr bwMode="auto">
          <a:xfrm>
            <a:off x="5968377" y="4277056"/>
            <a:ext cx="1550646" cy="75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21" name="Rectangle 12320"/>
          <p:cNvSpPr/>
          <p:nvPr/>
        </p:nvSpPr>
        <p:spPr>
          <a:xfrm>
            <a:off x="5394726" y="3980700"/>
            <a:ext cx="1147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Packet</a:t>
            </a:r>
            <a:r>
              <a:rPr lang="lt-LT" dirty="0"/>
              <a:t> </a:t>
            </a:r>
            <a:r>
              <a:rPr lang="en-US" dirty="0"/>
              <a:t>#n</a:t>
            </a:r>
            <a:r>
              <a:rPr lang="lt-LT" dirty="0"/>
              <a:t>:</a:t>
            </a:r>
          </a:p>
        </p:txBody>
      </p:sp>
      <p:grpSp>
        <p:nvGrpSpPr>
          <p:cNvPr id="12327" name="Group 12326"/>
          <p:cNvGrpSpPr/>
          <p:nvPr/>
        </p:nvGrpSpPr>
        <p:grpSpPr>
          <a:xfrm>
            <a:off x="2468930" y="5576086"/>
            <a:ext cx="1135211" cy="631092"/>
            <a:chOff x="4150685" y="1079547"/>
            <a:chExt cx="1135211" cy="631092"/>
          </a:xfrm>
        </p:grpSpPr>
        <p:sp>
          <p:nvSpPr>
            <p:cNvPr id="12326" name="Rectangle 12325"/>
            <p:cNvSpPr/>
            <p:nvPr/>
          </p:nvSpPr>
          <p:spPr>
            <a:xfrm>
              <a:off x="4686593" y="1079547"/>
              <a:ext cx="599303" cy="311889"/>
            </a:xfrm>
            <a:prstGeom prst="rect">
              <a:avLst/>
            </a:prstGeom>
            <a:solidFill>
              <a:srgbClr val="0B22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90938" y="1212708"/>
              <a:ext cx="669154" cy="332033"/>
            </a:xfrm>
            <a:prstGeom prst="rect">
              <a:avLst/>
            </a:prstGeom>
            <a:solidFill>
              <a:srgbClr val="0B22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150685" y="1348381"/>
              <a:ext cx="662272" cy="362258"/>
            </a:xfrm>
            <a:prstGeom prst="rect">
              <a:avLst/>
            </a:prstGeom>
            <a:solidFill>
              <a:srgbClr val="0B22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134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Multiprocess</a:t>
            </a:r>
            <a:r>
              <a:rPr lang="en-US" dirty="0"/>
              <a:t> queue</a:t>
            </a:r>
          </a:p>
        </p:txBody>
      </p:sp>
      <p:pic>
        <p:nvPicPr>
          <p:cNvPr id="13316" name="Picture 4" descr="Image result for process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8"/>
          <a:stretch/>
        </p:blipFill>
        <p:spPr bwMode="auto">
          <a:xfrm>
            <a:off x="530172" y="1819060"/>
            <a:ext cx="2092750" cy="17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process image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8"/>
          <a:stretch/>
        </p:blipFill>
        <p:spPr bwMode="auto">
          <a:xfrm>
            <a:off x="6338629" y="2868473"/>
            <a:ext cx="2092750" cy="17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72733" y="2574296"/>
            <a:ext cx="2194405" cy="1335905"/>
            <a:chOff x="4150685" y="1079547"/>
            <a:chExt cx="1135211" cy="631092"/>
          </a:xfrm>
        </p:grpSpPr>
        <p:sp>
          <p:nvSpPr>
            <p:cNvPr id="11" name="Rectangle 10"/>
            <p:cNvSpPr/>
            <p:nvPr/>
          </p:nvSpPr>
          <p:spPr>
            <a:xfrm>
              <a:off x="4686593" y="1079547"/>
              <a:ext cx="599303" cy="311889"/>
            </a:xfrm>
            <a:prstGeom prst="rect">
              <a:avLst/>
            </a:prstGeom>
            <a:solidFill>
              <a:srgbClr val="0B22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90938" y="1212708"/>
              <a:ext cx="669154" cy="332033"/>
            </a:xfrm>
            <a:prstGeom prst="rect">
              <a:avLst/>
            </a:prstGeom>
            <a:solidFill>
              <a:srgbClr val="0B22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50685" y="1348381"/>
              <a:ext cx="662272" cy="362258"/>
            </a:xfrm>
            <a:prstGeom prst="rect">
              <a:avLst/>
            </a:prstGeom>
            <a:solidFill>
              <a:srgbClr val="0B22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1715" y="3452892"/>
            <a:ext cx="236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Producer: put requests from NIC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84798" y="4505821"/>
            <a:ext cx="3207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Consumer: take requests in interval, calculate HRPI, predict state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477186" y="2821101"/>
            <a:ext cx="1099752" cy="225396"/>
          </a:xfrm>
          <a:prstGeom prst="straightConnector1">
            <a:avLst/>
          </a:prstGeom>
          <a:ln w="76200" cap="rnd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722121" y="2947176"/>
            <a:ext cx="1094230" cy="293108"/>
          </a:xfrm>
          <a:prstGeom prst="straightConnector1">
            <a:avLst/>
          </a:prstGeom>
          <a:ln w="76200" cap="rnd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endCxn id="13318" idx="3"/>
          </p:cNvCxnSpPr>
          <p:nvPr/>
        </p:nvCxnSpPr>
        <p:spPr>
          <a:xfrm rot="10800000" flipV="1">
            <a:off x="4408917" y="4007072"/>
            <a:ext cx="2294624" cy="1936318"/>
          </a:xfrm>
          <a:prstGeom prst="curvedConnector3">
            <a:avLst/>
          </a:prstGeom>
          <a:ln w="57150">
            <a:solidFill>
              <a:srgbClr val="0B22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rot="19938125">
            <a:off x="3887547" y="4357862"/>
            <a:ext cx="236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Put results to database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744959" y="4906009"/>
            <a:ext cx="1663958" cy="1276048"/>
            <a:chOff x="2685621" y="4506652"/>
            <a:chExt cx="1663958" cy="1276048"/>
          </a:xfrm>
        </p:grpSpPr>
        <p:pic>
          <p:nvPicPr>
            <p:cNvPr id="13318" name="Picture 6" descr="Image result for aerospike databas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22" b="35986"/>
            <a:stretch/>
          </p:blipFill>
          <p:spPr bwMode="auto">
            <a:xfrm>
              <a:off x="2685621" y="5305366"/>
              <a:ext cx="1663958" cy="477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 descr="Image result for aerospike databas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285" y="4506652"/>
              <a:ext cx="1522464" cy="89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339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89239" y="1632170"/>
            <a:ext cx="8226909" cy="4212576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Radial basis kernel function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Trained on 52k. example points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Primary data: 7.2 GB packets (40%-60% attack traffic – normal traffic)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Primary fit: 98.87 %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Independent test on 48k. example points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Primary data: 4.4 GB packets (40%-60% attack traffic – normal traffic)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Single batch score: 92.27 %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143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3173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 entropy parameters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02" y="1358042"/>
            <a:ext cx="4979337" cy="397837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88443" y="1834978"/>
            <a:ext cx="160638" cy="1606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388443" y="2222156"/>
            <a:ext cx="160638" cy="16063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4114" y="1730631"/>
            <a:ext cx="137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4114" y="2117809"/>
            <a:ext cx="137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 state</a:t>
            </a:r>
          </a:p>
        </p:txBody>
      </p:sp>
    </p:spTree>
    <p:extLst>
      <p:ext uri="{BB962C8B-B14F-4D97-AF65-F5344CB8AC3E}">
        <p14:creationId xmlns:p14="http://schemas.microsoft.com/office/powerpoint/2010/main" val="1563733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Testing entropy parameters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97" y="1267660"/>
            <a:ext cx="4447951" cy="485652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98148" y="2192638"/>
            <a:ext cx="160638" cy="1606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398148" y="2579816"/>
            <a:ext cx="160638" cy="16063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3819" y="2088291"/>
            <a:ext cx="137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state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3819" y="2475469"/>
            <a:ext cx="137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 state</a:t>
            </a:r>
          </a:p>
        </p:txBody>
      </p:sp>
      <p:sp>
        <p:nvSpPr>
          <p:cNvPr id="10" name="Oval 9"/>
          <p:cNvSpPr/>
          <p:nvPr/>
        </p:nvSpPr>
        <p:spPr>
          <a:xfrm>
            <a:off x="6398148" y="2174792"/>
            <a:ext cx="160638" cy="1606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43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Trained SVM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84" y="1232997"/>
            <a:ext cx="5493436" cy="438932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892418" y="2475469"/>
            <a:ext cx="160638" cy="16063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892418" y="2070445"/>
            <a:ext cx="160638" cy="1606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8089" y="1966098"/>
            <a:ext cx="137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state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8089" y="2353276"/>
            <a:ext cx="137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 state</a:t>
            </a:r>
          </a:p>
        </p:txBody>
      </p:sp>
      <p:sp>
        <p:nvSpPr>
          <p:cNvPr id="13" name="Oval 12"/>
          <p:cNvSpPr/>
          <p:nvPr/>
        </p:nvSpPr>
        <p:spPr>
          <a:xfrm>
            <a:off x="6892418" y="2879126"/>
            <a:ext cx="160638" cy="160638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8089" y="2740454"/>
            <a:ext cx="137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hyperplane</a:t>
            </a:r>
          </a:p>
        </p:txBody>
      </p:sp>
    </p:spTree>
    <p:extLst>
      <p:ext uri="{BB962C8B-B14F-4D97-AF65-F5344CB8AC3E}">
        <p14:creationId xmlns:p14="http://schemas.microsoft.com/office/powerpoint/2010/main" val="1971831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4664675" cy="619724"/>
          </a:xfrm>
        </p:spPr>
        <p:txBody>
          <a:bodyPr/>
          <a:lstStyle/>
          <a:p>
            <a:r>
              <a:rPr lang="en-US" dirty="0"/>
              <a:t>Graphical user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68" y="1042214"/>
            <a:ext cx="5037749" cy="5277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85612" y="1977081"/>
            <a:ext cx="4510216" cy="22551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449160" y="2285191"/>
            <a:ext cx="1013254" cy="0"/>
          </a:xfrm>
          <a:prstGeom prst="straightConnector1">
            <a:avLst/>
          </a:prstGeom>
          <a:ln w="19050">
            <a:solidFill>
              <a:srgbClr val="0B22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01127" y="3075963"/>
            <a:ext cx="1684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HRPI entropy scale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04533" y="1457305"/>
            <a:ext cx="4775889" cy="2829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291279" y="1663114"/>
            <a:ext cx="1013254" cy="0"/>
          </a:xfrm>
          <a:prstGeom prst="straightConnector1">
            <a:avLst/>
          </a:prstGeom>
          <a:ln w="19050">
            <a:solidFill>
              <a:srgbClr val="0B22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384" y="1139894"/>
            <a:ext cx="2173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Tabs for live and history views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52775" y="4371288"/>
            <a:ext cx="4727647" cy="17144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91279" y="4730578"/>
            <a:ext cx="1061496" cy="0"/>
          </a:xfrm>
          <a:prstGeom prst="straightConnector1">
            <a:avLst/>
          </a:prstGeom>
          <a:ln w="19050">
            <a:solidFill>
              <a:srgbClr val="0B22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3699" y="4232189"/>
            <a:ext cx="2222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IP requests active in current framework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472358" y="4034482"/>
            <a:ext cx="1059407" cy="3366"/>
          </a:xfrm>
          <a:prstGeom prst="straightConnector1">
            <a:avLst/>
          </a:prstGeom>
          <a:ln w="19050">
            <a:solidFill>
              <a:srgbClr val="0B22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626458" y="3336323"/>
            <a:ext cx="1013254" cy="0"/>
          </a:xfrm>
          <a:prstGeom prst="straightConnector1">
            <a:avLst/>
          </a:prstGeom>
          <a:ln w="19050">
            <a:solidFill>
              <a:srgbClr val="0B22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531765" y="3871238"/>
            <a:ext cx="3827733" cy="3264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97032" y="3729508"/>
            <a:ext cx="151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dirty="0"/>
              <a:t>T</a:t>
            </a:r>
            <a:r>
              <a:rPr lang="en-US" sz="1400" dirty="0" err="1"/>
              <a:t>imestamps</a:t>
            </a:r>
            <a:endParaRPr lang="en-US" sz="14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691952" y="2802923"/>
            <a:ext cx="1734782" cy="13672"/>
          </a:xfrm>
          <a:prstGeom prst="straightConnector1">
            <a:avLst/>
          </a:prstGeom>
          <a:ln w="19050">
            <a:solidFill>
              <a:srgbClr val="0B22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95828" y="2336393"/>
            <a:ext cx="151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 legend of traffic state points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39712" y="2088764"/>
            <a:ext cx="177630" cy="17824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110603" y="2007999"/>
            <a:ext cx="151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dirty="0"/>
              <a:t>L</a:t>
            </a:r>
            <a:r>
              <a:rPr lang="en-US" sz="1400" dirty="0" err="1"/>
              <a:t>ive</a:t>
            </a:r>
            <a:r>
              <a:rPr lang="en-US" sz="1400" dirty="0"/>
              <a:t> graph area</a:t>
            </a:r>
          </a:p>
        </p:txBody>
      </p:sp>
    </p:spTree>
    <p:extLst>
      <p:ext uri="{BB962C8B-B14F-4D97-AF65-F5344CB8AC3E}">
        <p14:creationId xmlns:p14="http://schemas.microsoft.com/office/powerpoint/2010/main" val="1113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Layer 7</a:t>
            </a:r>
            <a:endParaRPr lang="en-US" dirty="0"/>
          </a:p>
        </p:txBody>
      </p:sp>
      <p:pic>
        <p:nvPicPr>
          <p:cNvPr id="2054" name="Picture 6" descr="Image result for OSI mode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567" y="1042214"/>
            <a:ext cx="6638754" cy="512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924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4664675" cy="619724"/>
          </a:xfrm>
        </p:spPr>
        <p:txBody>
          <a:bodyPr/>
          <a:lstStyle/>
          <a:p>
            <a:r>
              <a:rPr lang="en-US" dirty="0"/>
              <a:t>Graphical user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20" y="1288322"/>
            <a:ext cx="5760548" cy="42351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61553" y="1942140"/>
            <a:ext cx="2173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Date, hour, 5-minute interval selection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081212" y="2412611"/>
            <a:ext cx="1013254" cy="0"/>
          </a:xfrm>
          <a:prstGeom prst="straightConnector1">
            <a:avLst/>
          </a:prstGeom>
          <a:ln w="19050">
            <a:solidFill>
              <a:srgbClr val="0B22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664407" y="2412611"/>
            <a:ext cx="2003858" cy="0"/>
          </a:xfrm>
          <a:prstGeom prst="straightConnector1">
            <a:avLst/>
          </a:prstGeom>
          <a:ln w="19050">
            <a:solidFill>
              <a:srgbClr val="0B22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64406" y="1950003"/>
            <a:ext cx="2173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Button to generate history of the given interval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17838" y="4826298"/>
            <a:ext cx="1983255" cy="0"/>
          </a:xfrm>
          <a:prstGeom prst="straightConnector1">
            <a:avLst/>
          </a:prstGeom>
          <a:ln w="19050">
            <a:solidFill>
              <a:srgbClr val="0B22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124487" y="4355827"/>
            <a:ext cx="2173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Slider to expand data series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94467" y="2240851"/>
            <a:ext cx="3459896" cy="3264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554363" y="2240850"/>
            <a:ext cx="1110044" cy="3264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601092" y="4617437"/>
            <a:ext cx="4355761" cy="3264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0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163332" y="3029766"/>
            <a:ext cx="3181863" cy="619724"/>
          </a:xfrm>
        </p:spPr>
        <p:txBody>
          <a:bodyPr/>
          <a:lstStyle/>
          <a:p>
            <a:r>
              <a:rPr lang="lt-LT" sz="4800" dirty="0"/>
              <a:t>The end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0161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395516"/>
            <a:ext cx="3529290" cy="619724"/>
          </a:xfrm>
        </p:spPr>
        <p:txBody>
          <a:bodyPr/>
          <a:lstStyle/>
          <a:p>
            <a:r>
              <a:rPr lang="lt-LT" dirty="0"/>
              <a:t>Premise and need</a:t>
            </a:r>
            <a:endParaRPr lang="en-US" dirty="0"/>
          </a:p>
        </p:txBody>
      </p:sp>
      <p:pic>
        <p:nvPicPr>
          <p:cNvPr id="1030" name="Picture 6" descr="Image result for ddos attack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9" y="1490333"/>
            <a:ext cx="7745413" cy="374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95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5009661" cy="619724"/>
          </a:xfrm>
        </p:spPr>
        <p:txBody>
          <a:bodyPr/>
          <a:lstStyle/>
          <a:p>
            <a:r>
              <a:rPr lang="lt-LT" dirty="0"/>
              <a:t>HTTP GET</a:t>
            </a:r>
            <a:endParaRPr lang="en-US" dirty="0"/>
          </a:p>
        </p:txBody>
      </p:sp>
      <p:pic>
        <p:nvPicPr>
          <p:cNvPr id="6" name="Picture 2" descr="Image result for http get request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82" y="1888654"/>
            <a:ext cx="7896225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311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395516"/>
            <a:ext cx="3529290" cy="619724"/>
          </a:xfrm>
        </p:spPr>
        <p:txBody>
          <a:bodyPr/>
          <a:lstStyle/>
          <a:p>
            <a:r>
              <a:rPr lang="lt-LT" dirty="0"/>
              <a:t>Kalman filter</a:t>
            </a:r>
            <a:endParaRPr lang="en-US" dirty="0"/>
          </a:p>
        </p:txBody>
      </p:sp>
      <p:pic>
        <p:nvPicPr>
          <p:cNvPr id="4098" name="Picture 2" descr="Image result for kalman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1344906"/>
            <a:ext cx="8024669" cy="406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64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Entropy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2" y="1700238"/>
            <a:ext cx="8226909" cy="3765917"/>
          </a:xfrm>
        </p:spPr>
        <p:txBody>
          <a:bodyPr/>
          <a:lstStyle/>
          <a:p>
            <a:r>
              <a:rPr lang="lt-LT" dirty="0"/>
              <a:t>Interval of 0.1 seconds: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936750" y="2844118"/>
            <a:ext cx="797010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33760" y="2564495"/>
            <a:ext cx="2250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In program, dictionary for every interval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27203" y="5233085"/>
            <a:ext cx="554344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1782" y="5367744"/>
            <a:ext cx="157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unix time </a:t>
            </a:r>
            <a:r>
              <a:rPr lang="en-US" b="1" dirty="0"/>
              <a:t>⋅</a:t>
            </a:r>
            <a:r>
              <a:rPr lang="lt-LT" dirty="0"/>
              <a:t> 10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922373" y="4871649"/>
            <a:ext cx="0" cy="72287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774725" y="4877138"/>
            <a:ext cx="0" cy="72287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 rot="16200000">
            <a:off x="3975002" y="3199281"/>
            <a:ext cx="742348" cy="2613365"/>
          </a:xfrm>
          <a:prstGeom prst="righ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19573" y="5680283"/>
            <a:ext cx="153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xxxxxxxxxx1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67698" y="5638665"/>
            <a:ext cx="153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xxxxxxxxxx2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55602" y="2294208"/>
            <a:ext cx="3181148" cy="175432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lt-LT" dirty="0"/>
              <a:t>IP1 : </a:t>
            </a:r>
            <a:r>
              <a:rPr lang="en-US" dirty="0"/>
              <a:t>count of </a:t>
            </a:r>
            <a:r>
              <a:rPr lang="lt-LT" dirty="0"/>
              <a:t>request</a:t>
            </a:r>
            <a:r>
              <a:rPr lang="en-US" dirty="0"/>
              <a:t>s</a:t>
            </a:r>
            <a:r>
              <a:rPr lang="lt-LT" dirty="0"/>
              <a:t> from IP1</a:t>
            </a:r>
          </a:p>
          <a:p>
            <a:r>
              <a:rPr lang="lt-LT" dirty="0"/>
              <a:t>IP2 : </a:t>
            </a:r>
            <a:r>
              <a:rPr lang="en-US" dirty="0"/>
              <a:t>count of </a:t>
            </a:r>
            <a:r>
              <a:rPr lang="lt-LT" dirty="0"/>
              <a:t>request</a:t>
            </a:r>
            <a:r>
              <a:rPr lang="en-US" dirty="0"/>
              <a:t>s</a:t>
            </a:r>
            <a:r>
              <a:rPr lang="lt-LT" dirty="0"/>
              <a:t> from IP</a:t>
            </a:r>
            <a:r>
              <a:rPr lang="en-US" dirty="0"/>
              <a:t>2</a:t>
            </a:r>
            <a:endParaRPr lang="lt-LT" dirty="0"/>
          </a:p>
          <a:p>
            <a:r>
              <a:rPr lang="lt-LT" dirty="0"/>
              <a:t>.</a:t>
            </a:r>
          </a:p>
          <a:p>
            <a:r>
              <a:rPr lang="lt-LT" dirty="0"/>
              <a:t>.</a:t>
            </a:r>
          </a:p>
          <a:p>
            <a:r>
              <a:rPr lang="lt-LT" dirty="0"/>
              <a:t>.</a:t>
            </a:r>
          </a:p>
          <a:p>
            <a:r>
              <a:rPr lang="lt-LT" dirty="0"/>
              <a:t>IPn : </a:t>
            </a:r>
            <a:r>
              <a:rPr lang="en-US" dirty="0"/>
              <a:t>count of </a:t>
            </a:r>
            <a:r>
              <a:rPr lang="lt-LT" dirty="0"/>
              <a:t>request</a:t>
            </a:r>
            <a:r>
              <a:rPr lang="en-US" dirty="0"/>
              <a:t>s</a:t>
            </a:r>
            <a:r>
              <a:rPr lang="lt-LT" dirty="0"/>
              <a:t> from IP</a:t>
            </a:r>
            <a:r>
              <a:rPr lang="en-US" dirty="0"/>
              <a:t>n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242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1853660" y="3303315"/>
                <a:ext cx="5233086" cy="661087"/>
              </a:xfrm>
            </p:spPr>
            <p:txBody>
              <a:bodyPr/>
              <a:lstStyle/>
              <a:p>
                <a:r>
                  <a:rPr lang="lt-LT" sz="2800" dirty="0"/>
                  <a:t>HRPI </a:t>
                </a:r>
                <a14:m>
                  <m:oMath xmlns:m="http://schemas.openxmlformats.org/officeDocument/2006/math">
                    <m:r>
                      <a:rPr lang="lt-LT" sz="28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lt-LT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lt-LT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lt-LT" sz="2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lt-LT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lt-LT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lt-LT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lt-LT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lt-L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1853660" y="3303315"/>
                <a:ext cx="5233086" cy="661087"/>
              </a:xfrm>
              <a:blipFill>
                <a:blip r:embed="rId2"/>
                <a:stretch>
                  <a:fillRect l="-2328" t="-11111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Entropy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79344" y="1214838"/>
            <a:ext cx="3181148" cy="175432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lt-LT" dirty="0"/>
              <a:t>IP1 : </a:t>
            </a:r>
            <a:r>
              <a:rPr lang="en-US" dirty="0"/>
              <a:t>count of </a:t>
            </a:r>
            <a:r>
              <a:rPr lang="lt-LT" dirty="0"/>
              <a:t>request</a:t>
            </a:r>
            <a:r>
              <a:rPr lang="en-US" dirty="0"/>
              <a:t>s</a:t>
            </a:r>
            <a:r>
              <a:rPr lang="lt-LT" dirty="0"/>
              <a:t> from IP1</a:t>
            </a:r>
          </a:p>
          <a:p>
            <a:r>
              <a:rPr lang="lt-LT" dirty="0"/>
              <a:t>IP2 : </a:t>
            </a:r>
            <a:r>
              <a:rPr lang="en-US" dirty="0"/>
              <a:t>count of </a:t>
            </a:r>
            <a:r>
              <a:rPr lang="lt-LT" dirty="0"/>
              <a:t>request</a:t>
            </a:r>
            <a:r>
              <a:rPr lang="en-US" dirty="0"/>
              <a:t>s</a:t>
            </a:r>
            <a:r>
              <a:rPr lang="lt-LT" dirty="0"/>
              <a:t> from IP</a:t>
            </a:r>
            <a:r>
              <a:rPr lang="en-US" dirty="0"/>
              <a:t>2</a:t>
            </a:r>
            <a:endParaRPr lang="lt-LT" dirty="0"/>
          </a:p>
          <a:p>
            <a:r>
              <a:rPr lang="lt-LT" dirty="0"/>
              <a:t>.</a:t>
            </a:r>
          </a:p>
          <a:p>
            <a:r>
              <a:rPr lang="lt-LT" dirty="0"/>
              <a:t>.</a:t>
            </a:r>
          </a:p>
          <a:p>
            <a:r>
              <a:rPr lang="lt-LT" dirty="0"/>
              <a:t>.</a:t>
            </a:r>
          </a:p>
          <a:p>
            <a:r>
              <a:rPr lang="lt-LT" dirty="0"/>
              <a:t>IPn : </a:t>
            </a:r>
            <a:r>
              <a:rPr lang="en-US" dirty="0"/>
              <a:t>count of </a:t>
            </a:r>
            <a:r>
              <a:rPr lang="lt-LT" dirty="0"/>
              <a:t>request</a:t>
            </a:r>
            <a:r>
              <a:rPr lang="en-US" dirty="0"/>
              <a:t>s</a:t>
            </a:r>
            <a:r>
              <a:rPr lang="lt-LT" dirty="0"/>
              <a:t> from IP</a:t>
            </a:r>
            <a:r>
              <a:rPr lang="en-US" dirty="0"/>
              <a:t>n</a:t>
            </a:r>
            <a:endParaRPr lang="lt-L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09787" y="2083520"/>
                <a:ext cx="469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3"/>
                        </m:rP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787" y="2083520"/>
                <a:ext cx="4695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85260" y="1204125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260" y="1204125"/>
                <a:ext cx="3658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09787" y="2593583"/>
                <a:ext cx="469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787" y="2593583"/>
                <a:ext cx="4695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381187" y="932146"/>
            <a:ext cx="698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942676" y="4462143"/>
                <a:ext cx="5055053" cy="1044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lt-LT" sz="2800" i="1" smtClean="0">
                        <a:solidFill>
                          <a:srgbClr val="0B224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lt-LT" sz="28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lt-LT" sz="2800" i="1">
                                <a:solidFill>
                                  <a:srgbClr val="0B224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lt-LT" sz="2800" i="1">
                                <a:solidFill>
                                  <a:srgbClr val="0B224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lt-LT" sz="2800" i="1">
                                <a:solidFill>
                                  <a:srgbClr val="0B224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rgbClr val="0B2242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𝑟𝑒𝑞𝑢𝑒𝑠𝑡𝑠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𝐼𝑃</m:t>
                        </m:r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dirty="0" smtClean="0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𝑟𝑒𝑞𝑢𝑒𝑠𝑡𝑠</m:t>
                        </m:r>
                      </m:den>
                    </m:f>
                  </m:oMath>
                </a14:m>
                <a:endParaRPr lang="lt-LT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676" y="4462143"/>
                <a:ext cx="5055053" cy="10447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54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t="4147" r="4246" b="16675"/>
          <a:stretch/>
        </p:blipFill>
        <p:spPr bwMode="auto">
          <a:xfrm>
            <a:off x="1637270" y="1506169"/>
            <a:ext cx="4998309" cy="26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6811661" y="1914608"/>
            <a:ext cx="142103" cy="142103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17838" y="2263000"/>
            <a:ext cx="142103" cy="1421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53764" y="2149385"/>
            <a:ext cx="17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measured 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3764" y="1800994"/>
            <a:ext cx="17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432986" y="4126946"/>
                <a:ext cx="3352995" cy="1268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B2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lt-LT" sz="28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lt-LT" sz="28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lt-LT" sz="280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986" y="4126946"/>
                <a:ext cx="3352995" cy="1268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Autoregression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7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Autoregression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21846" y="1859482"/>
                <a:ext cx="4711014" cy="1268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B2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lt-LT" sz="28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lt-LT" sz="2800" i="1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lt-LT" sz="280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B22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B224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846" y="1859482"/>
                <a:ext cx="4711014" cy="12689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40657" y="3173390"/>
                <a:ext cx="5534284" cy="2228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Values: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: HRPI at time t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400" dirty="0"/>
                  <a:t>: </a:t>
                </a:r>
                <a:r>
                  <a:rPr lang="en-US" sz="2400" dirty="0" err="1"/>
                  <a:t>autoregression’s</a:t>
                </a:r>
                <a:r>
                  <a:rPr lang="en-US" sz="2400" dirty="0"/>
                  <a:t> 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0B224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: “white noise”, random error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B224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: </a:t>
                </a:r>
                <a:r>
                  <a:rPr lang="en-US" sz="2400" dirty="0" err="1"/>
                  <a:t>autoregression’s</a:t>
                </a:r>
                <a:r>
                  <a:rPr lang="en-US" sz="2400" dirty="0"/>
                  <a:t> </a:t>
                </a:r>
                <a:r>
                  <a:rPr lang="en-US" sz="2400" i="1" dirty="0"/>
                  <a:t>degree</a:t>
                </a: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57" y="3173390"/>
                <a:ext cx="5534284" cy="2228046"/>
              </a:xfrm>
              <a:prstGeom prst="rect">
                <a:avLst/>
              </a:prstGeom>
              <a:blipFill>
                <a:blip r:embed="rId3"/>
                <a:stretch>
                  <a:fillRect l="-1652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034052"/>
      </p:ext>
    </p:extLst>
  </p:cSld>
  <p:clrMapOvr>
    <a:masterClrMapping/>
  </p:clrMapOvr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8A49A271B289DC4A937E4F27C8781E3D" ma:contentTypeVersion="2" ma:contentTypeDescription="Kurkite naują dokumentą." ma:contentTypeScope="" ma:versionID="85b20fb696ac0b16295bf925ce212ceb">
  <xsd:schema xmlns:xsd="http://www.w3.org/2001/XMLSchema" xmlns:xs="http://www.w3.org/2001/XMLSchema" xmlns:p="http://schemas.microsoft.com/office/2006/metadata/properties" xmlns:ns2="b22733a4-4951-48c5-a492-5d95d9c5d87a" targetNamespace="http://schemas.microsoft.com/office/2006/metadata/properties" ma:root="true" ma:fieldsID="ed6cc4c11191140198989dd6b12cf46c" ns2:_="">
    <xsd:import namespace="b22733a4-4951-48c5-a492-5d95d9c5d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733a4-4951-48c5-a492-5d95d9c5d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F140E2-EC36-4FEE-80B4-CBA1EEF501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2733a4-4951-48c5-a492-5d95d9c5d8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schemas.openxmlformats.org/package/2006/metadata/core-properties"/>
    <ds:schemaRef ds:uri="b22733a4-4951-48c5-a492-5d95d9c5d87a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</TotalTime>
  <Words>434</Words>
  <Application>Microsoft Office PowerPoint</Application>
  <PresentationFormat>On-screen Show (4:3)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Strazdauskas Robertas</cp:lastModifiedBy>
  <cp:revision>165</cp:revision>
  <dcterms:created xsi:type="dcterms:W3CDTF">2017-04-05T12:23:50Z</dcterms:created>
  <dcterms:modified xsi:type="dcterms:W3CDTF">2018-06-07T07:47:20Z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0x0101008A49A271B289DC4A937E4F27C8781E3D</vt:lpwstr>
  </property>
</Properties>
</file>